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72" r:id="rId5"/>
    <p:sldId id="273" r:id="rId6"/>
    <p:sldId id="262" r:id="rId7"/>
    <p:sldId id="270" r:id="rId8"/>
    <p:sldId id="269" r:id="rId9"/>
    <p:sldId id="271"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London" initials="LL" lastIdx="1" clrIdx="0">
    <p:extLst>
      <p:ext uri="{19B8F6BF-5375-455C-9EA6-DF929625EA0E}">
        <p15:presenceInfo xmlns:p15="http://schemas.microsoft.com/office/powerpoint/2012/main" userId="S::LLondon@jarrold.co.uk::e2903197-4ca6-4f8f-abad-06ac501c3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52E9C3-2EA9-49C1-A6F9-A8DDE1D90132}" v="21" dt="2024-03-29T05:58:17.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72384609934873156"/>
          <c:y val="0.49158921590055421"/>
          <c:w val="0.13242347826264098"/>
          <c:h val="0.1551046580466050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76075172883317055"/>
          <c:y val="0.4640154153737594"/>
          <c:w val="0.14489086860570716"/>
          <c:h val="0.155104714173278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70947299134991648"/>
          <c:y val="0.46091033878891519"/>
          <c:w val="0.13242350823632093"/>
          <c:h val="0.149406769085764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'[Quartile template.xlsx]Sheet1'!$A$4</c:f>
              <c:strCache>
                <c:ptCount val="1"/>
                <c:pt idx="0">
                  <c:v>Upper quartile</c:v>
                </c:pt>
              </c:strCache>
            </c:strRef>
          </c:tx>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158-471B-8CF3-032033856AD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158-471B-8CF3-032033856AD1}"/>
              </c:ext>
            </c:extLst>
          </c:dPt>
          <c:dLbls>
            <c:dLbl>
              <c:idx val="0"/>
              <c:layout>
                <c:manualLayout>
                  <c:x val="-0.16913804637179183"/>
                  <c:y val="5.74756916062624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58-471B-8CF3-032033856AD1}"/>
                </c:ext>
              </c:extLst>
            </c:dLbl>
            <c:dLbl>
              <c:idx val="1"/>
              <c:layout>
                <c:manualLayout>
                  <c:x val="0.17623709733136916"/>
                  <c:y val="-3.4521317663954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58-471B-8CF3-032033856AD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'[Quartile template.xlsx]Sheet1'!$B$3:$C$3</c:f>
              <c:strCache>
                <c:ptCount val="2"/>
                <c:pt idx="0">
                  <c:v>Males</c:v>
                </c:pt>
                <c:pt idx="1">
                  <c:v>Females</c:v>
                </c:pt>
              </c:strCache>
            </c:strRef>
          </c:cat>
          <c:val>
            <c:numRef>
              <c:f>'[Quartile template.xlsx]Sheet1'!$B$4:$C$4</c:f>
              <c:numCache>
                <c:formatCode>General</c:formatCode>
                <c:ptCount val="2"/>
                <c:pt idx="0">
                  <c:v>45.92</c:v>
                </c:pt>
                <c:pt idx="1">
                  <c:v>54.08</c:v>
                </c:pt>
              </c:numCache>
            </c:numRef>
          </c:val>
          <c:extLst>
            <c:ext xmlns:c16="http://schemas.microsoft.com/office/drawing/2014/chart" uri="{C3380CC4-5D6E-409C-BE32-E72D297353CC}">
              <c16:uniqueId val="{00000004-E158-471B-8CF3-032033856AD1}"/>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'[Quartile template.xlsx]Sheet1'!$A$6</c:f>
              <c:strCache>
                <c:ptCount val="1"/>
                <c:pt idx="0">
                  <c:v>Upper middle quartile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D2-45AF-97C9-9F7A16AE1FD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3D2-45AF-97C9-9F7A16AE1FD6}"/>
              </c:ext>
            </c:extLst>
          </c:dPt>
          <c:dLbls>
            <c:dLbl>
              <c:idx val="0"/>
              <c:layout>
                <c:manualLayout>
                  <c:x val="-0.14222402567027537"/>
                  <c:y val="0.123984662924968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D2-45AF-97C9-9F7A16AE1FD6}"/>
                </c:ext>
              </c:extLst>
            </c:dLbl>
            <c:dLbl>
              <c:idx val="1"/>
              <c:layout>
                <c:manualLayout>
                  <c:x val="0.20326751805060161"/>
                  <c:y val="-0.127061744155003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D2-45AF-97C9-9F7A16AE1F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'[Quartile template.xlsx]Sheet1'!$B$5:$C$5</c:f>
              <c:strCache>
                <c:ptCount val="2"/>
                <c:pt idx="0">
                  <c:v>Males</c:v>
                </c:pt>
                <c:pt idx="1">
                  <c:v>Females</c:v>
                </c:pt>
              </c:strCache>
            </c:strRef>
          </c:cat>
          <c:val>
            <c:numRef>
              <c:f>'[Quartile template.xlsx]Sheet1'!$B$6:$C$6</c:f>
              <c:numCache>
                <c:formatCode>0.00</c:formatCode>
                <c:ptCount val="2"/>
                <c:pt idx="0">
                  <c:v>30.3</c:v>
                </c:pt>
                <c:pt idx="1">
                  <c:v>69.7</c:v>
                </c:pt>
              </c:numCache>
            </c:numRef>
          </c:val>
          <c:extLst>
            <c:ext xmlns:c16="http://schemas.microsoft.com/office/drawing/2014/chart" uri="{C3380CC4-5D6E-409C-BE32-E72D297353CC}">
              <c16:uniqueId val="{00000004-F3D2-45AF-97C9-9F7A16AE1FD6}"/>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'[Quartile template.xlsx]Sheet1'!$A$8</c:f>
              <c:strCache>
                <c:ptCount val="1"/>
                <c:pt idx="0">
                  <c:v>Lower middle quartile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5B0-4A72-8FE7-7E9AF9E64DF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5B0-4A72-8FE7-7E9AF9E64DF4}"/>
              </c:ext>
            </c:extLst>
          </c:dPt>
          <c:dLbls>
            <c:dLbl>
              <c:idx val="0"/>
              <c:layout>
                <c:manualLayout>
                  <c:x val="-0.16012431022415508"/>
                  <c:y val="-2.9349166047563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B0-4A72-8FE7-7E9AF9E64DF4}"/>
                </c:ext>
              </c:extLst>
            </c:dLbl>
            <c:dLbl>
              <c:idx val="1"/>
              <c:layout>
                <c:manualLayout>
                  <c:x val="0.17087515602381739"/>
                  <c:y val="-1.4720505514780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B0-4A72-8FE7-7E9AF9E64D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'[Quartile template.xlsx]Sheet1'!$B$7:$C$7</c:f>
              <c:strCache>
                <c:ptCount val="2"/>
                <c:pt idx="0">
                  <c:v>Males</c:v>
                </c:pt>
                <c:pt idx="1">
                  <c:v>Females</c:v>
                </c:pt>
              </c:strCache>
            </c:strRef>
          </c:cat>
          <c:val>
            <c:numRef>
              <c:f>'[Quartile template.xlsx]Sheet1'!$B$8:$C$8</c:f>
              <c:numCache>
                <c:formatCode>General</c:formatCode>
                <c:ptCount val="2"/>
                <c:pt idx="0">
                  <c:v>51.52</c:v>
                </c:pt>
                <c:pt idx="1">
                  <c:v>48.48</c:v>
                </c:pt>
              </c:numCache>
            </c:numRef>
          </c:val>
          <c:extLst>
            <c:ext xmlns:c16="http://schemas.microsoft.com/office/drawing/2014/chart" uri="{C3380CC4-5D6E-409C-BE32-E72D297353CC}">
              <c16:uniqueId val="{00000004-95B0-4A72-8FE7-7E9AF9E64DF4}"/>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'[Quartile template.xlsx]Sheet1'!$A$10</c:f>
              <c:strCache>
                <c:ptCount val="1"/>
                <c:pt idx="0">
                  <c:v>Lower quartile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012-4E33-9055-043227EF68C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012-4E33-9055-043227EF68C3}"/>
              </c:ext>
            </c:extLst>
          </c:dPt>
          <c:dLbls>
            <c:dLbl>
              <c:idx val="1"/>
              <c:layout>
                <c:manualLayout>
                  <c:x val="3.1573581233225359E-2"/>
                  <c:y val="-0.24422857643729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12-4E33-9055-043227EF68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'[Quartile template.xlsx]Sheet1'!$B$9:$C$9</c:f>
              <c:strCache>
                <c:ptCount val="2"/>
                <c:pt idx="0">
                  <c:v>Males</c:v>
                </c:pt>
                <c:pt idx="1">
                  <c:v>Females</c:v>
                </c:pt>
              </c:strCache>
            </c:strRef>
          </c:cat>
          <c:val>
            <c:numRef>
              <c:f>'[Quartile template.xlsx]Sheet1'!$B$10:$C$10</c:f>
              <c:numCache>
                <c:formatCode>General</c:formatCode>
                <c:ptCount val="2"/>
                <c:pt idx="0">
                  <c:v>4.04</c:v>
                </c:pt>
                <c:pt idx="1">
                  <c:v>95.96</c:v>
                </c:pt>
              </c:numCache>
            </c:numRef>
          </c:val>
          <c:extLst>
            <c:ext xmlns:c16="http://schemas.microsoft.com/office/drawing/2014/chart" uri="{C3380CC4-5D6E-409C-BE32-E72D297353CC}">
              <c16:uniqueId val="{00000004-5012-4E33-9055-043227EF68C3}"/>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5C1E-DACE-40ED-B791-6A9D1B0515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225E79-0FF1-4A9B-83EA-B103C3FCD5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0B0C65-1968-4A39-A71E-37D3377B6353}"/>
              </a:ext>
            </a:extLst>
          </p:cNvPr>
          <p:cNvSpPr>
            <a:spLocks noGrp="1"/>
          </p:cNvSpPr>
          <p:nvPr>
            <p:ph type="dt" sz="half" idx="10"/>
          </p:nvPr>
        </p:nvSpPr>
        <p:spPr/>
        <p:txBody>
          <a:bodyPr/>
          <a:lstStyle/>
          <a:p>
            <a:fld id="{3F4431DB-DD8D-454A-882A-687F665B0DBA}" type="datetimeFigureOut">
              <a:rPr lang="en-GB" smtClean="0"/>
              <a:t>03/04/2024</a:t>
            </a:fld>
            <a:endParaRPr lang="en-GB" dirty="0"/>
          </a:p>
        </p:txBody>
      </p:sp>
      <p:sp>
        <p:nvSpPr>
          <p:cNvPr id="5" name="Footer Placeholder 4">
            <a:extLst>
              <a:ext uri="{FF2B5EF4-FFF2-40B4-BE49-F238E27FC236}">
                <a16:creationId xmlns:a16="http://schemas.microsoft.com/office/drawing/2014/main" id="{14D0AE09-287D-41CD-A221-2A511AC9AE8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8391B4D-7781-459E-B47E-6778050DAE75}"/>
              </a:ext>
            </a:extLst>
          </p:cNvPr>
          <p:cNvSpPr>
            <a:spLocks noGrp="1"/>
          </p:cNvSpPr>
          <p:nvPr>
            <p:ph type="sldNum" sz="quarter" idx="12"/>
          </p:nvPr>
        </p:nvSpPr>
        <p:spPr/>
        <p:txBody>
          <a:bodyPr/>
          <a:lstStyle/>
          <a:p>
            <a:fld id="{E73429B3-2F6A-47F5-A1E7-6C82A368E7DF}" type="slidenum">
              <a:rPr lang="en-GB" smtClean="0"/>
              <a:t>‹#›</a:t>
            </a:fld>
            <a:endParaRPr lang="en-GB" dirty="0"/>
          </a:p>
        </p:txBody>
      </p:sp>
    </p:spTree>
    <p:extLst>
      <p:ext uri="{BB962C8B-B14F-4D97-AF65-F5344CB8AC3E}">
        <p14:creationId xmlns:p14="http://schemas.microsoft.com/office/powerpoint/2010/main" val="1211731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756F-E987-477B-9B25-32E5EACE87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E1EA4D-F975-4D22-9E81-724A54467A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93285A-766A-4BC5-B9FF-7EAD4B45C230}"/>
              </a:ext>
            </a:extLst>
          </p:cNvPr>
          <p:cNvSpPr>
            <a:spLocks noGrp="1"/>
          </p:cNvSpPr>
          <p:nvPr>
            <p:ph type="dt" sz="half" idx="10"/>
          </p:nvPr>
        </p:nvSpPr>
        <p:spPr/>
        <p:txBody>
          <a:bodyPr/>
          <a:lstStyle/>
          <a:p>
            <a:fld id="{3F4431DB-DD8D-454A-882A-687F665B0DBA}" type="datetimeFigureOut">
              <a:rPr lang="en-GB" smtClean="0"/>
              <a:t>03/04/2024</a:t>
            </a:fld>
            <a:endParaRPr lang="en-GB" dirty="0"/>
          </a:p>
        </p:txBody>
      </p:sp>
      <p:sp>
        <p:nvSpPr>
          <p:cNvPr id="5" name="Footer Placeholder 4">
            <a:extLst>
              <a:ext uri="{FF2B5EF4-FFF2-40B4-BE49-F238E27FC236}">
                <a16:creationId xmlns:a16="http://schemas.microsoft.com/office/drawing/2014/main" id="{A3F6E4A1-E38C-445F-840B-769B04DBF2C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B15048C-235D-4458-849A-C9D75D620E97}"/>
              </a:ext>
            </a:extLst>
          </p:cNvPr>
          <p:cNvSpPr>
            <a:spLocks noGrp="1"/>
          </p:cNvSpPr>
          <p:nvPr>
            <p:ph type="sldNum" sz="quarter" idx="12"/>
          </p:nvPr>
        </p:nvSpPr>
        <p:spPr/>
        <p:txBody>
          <a:bodyPr/>
          <a:lstStyle/>
          <a:p>
            <a:fld id="{E73429B3-2F6A-47F5-A1E7-6C82A368E7DF}" type="slidenum">
              <a:rPr lang="en-GB" smtClean="0"/>
              <a:t>‹#›</a:t>
            </a:fld>
            <a:endParaRPr lang="en-GB" dirty="0"/>
          </a:p>
        </p:txBody>
      </p:sp>
    </p:spTree>
    <p:extLst>
      <p:ext uri="{BB962C8B-B14F-4D97-AF65-F5344CB8AC3E}">
        <p14:creationId xmlns:p14="http://schemas.microsoft.com/office/powerpoint/2010/main" val="1421566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366A53-DF2F-4433-B330-0344E01278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EC72AE-1C21-4F8F-A90C-9AA060F8C7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05FA3A-D9F7-4DEA-9323-529B587130F9}"/>
              </a:ext>
            </a:extLst>
          </p:cNvPr>
          <p:cNvSpPr>
            <a:spLocks noGrp="1"/>
          </p:cNvSpPr>
          <p:nvPr>
            <p:ph type="dt" sz="half" idx="10"/>
          </p:nvPr>
        </p:nvSpPr>
        <p:spPr/>
        <p:txBody>
          <a:bodyPr/>
          <a:lstStyle/>
          <a:p>
            <a:fld id="{3F4431DB-DD8D-454A-882A-687F665B0DBA}" type="datetimeFigureOut">
              <a:rPr lang="en-GB" smtClean="0"/>
              <a:t>03/04/2024</a:t>
            </a:fld>
            <a:endParaRPr lang="en-GB" dirty="0"/>
          </a:p>
        </p:txBody>
      </p:sp>
      <p:sp>
        <p:nvSpPr>
          <p:cNvPr id="5" name="Footer Placeholder 4">
            <a:extLst>
              <a:ext uri="{FF2B5EF4-FFF2-40B4-BE49-F238E27FC236}">
                <a16:creationId xmlns:a16="http://schemas.microsoft.com/office/drawing/2014/main" id="{B4BA2C5F-9437-42AA-8436-1BB39D39BC9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3E1A82-2F26-40D2-98B4-6019FC3A200E}"/>
              </a:ext>
            </a:extLst>
          </p:cNvPr>
          <p:cNvSpPr>
            <a:spLocks noGrp="1"/>
          </p:cNvSpPr>
          <p:nvPr>
            <p:ph type="sldNum" sz="quarter" idx="12"/>
          </p:nvPr>
        </p:nvSpPr>
        <p:spPr/>
        <p:txBody>
          <a:bodyPr/>
          <a:lstStyle/>
          <a:p>
            <a:fld id="{E73429B3-2F6A-47F5-A1E7-6C82A368E7DF}" type="slidenum">
              <a:rPr lang="en-GB" smtClean="0"/>
              <a:t>‹#›</a:t>
            </a:fld>
            <a:endParaRPr lang="en-GB" dirty="0"/>
          </a:p>
        </p:txBody>
      </p:sp>
    </p:spTree>
    <p:extLst>
      <p:ext uri="{BB962C8B-B14F-4D97-AF65-F5344CB8AC3E}">
        <p14:creationId xmlns:p14="http://schemas.microsoft.com/office/powerpoint/2010/main" val="103311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D5861-6B1E-4872-B420-9DE7619C81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67D04E-F852-49CE-A7FA-4922B6F871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89FFF7-66B5-4111-AAB9-22CD6E5D8014}"/>
              </a:ext>
            </a:extLst>
          </p:cNvPr>
          <p:cNvSpPr>
            <a:spLocks noGrp="1"/>
          </p:cNvSpPr>
          <p:nvPr>
            <p:ph type="dt" sz="half" idx="10"/>
          </p:nvPr>
        </p:nvSpPr>
        <p:spPr/>
        <p:txBody>
          <a:bodyPr/>
          <a:lstStyle/>
          <a:p>
            <a:fld id="{3F4431DB-DD8D-454A-882A-687F665B0DBA}" type="datetimeFigureOut">
              <a:rPr lang="en-GB" smtClean="0"/>
              <a:t>03/04/2024</a:t>
            </a:fld>
            <a:endParaRPr lang="en-GB" dirty="0"/>
          </a:p>
        </p:txBody>
      </p:sp>
      <p:sp>
        <p:nvSpPr>
          <p:cNvPr id="5" name="Footer Placeholder 4">
            <a:extLst>
              <a:ext uri="{FF2B5EF4-FFF2-40B4-BE49-F238E27FC236}">
                <a16:creationId xmlns:a16="http://schemas.microsoft.com/office/drawing/2014/main" id="{34ADA586-C4AE-4694-BB56-09ECF2810E7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426A49C-42E0-4CD1-8387-09F5385CB9F5}"/>
              </a:ext>
            </a:extLst>
          </p:cNvPr>
          <p:cNvSpPr>
            <a:spLocks noGrp="1"/>
          </p:cNvSpPr>
          <p:nvPr>
            <p:ph type="sldNum" sz="quarter" idx="12"/>
          </p:nvPr>
        </p:nvSpPr>
        <p:spPr/>
        <p:txBody>
          <a:bodyPr/>
          <a:lstStyle/>
          <a:p>
            <a:fld id="{E73429B3-2F6A-47F5-A1E7-6C82A368E7DF}" type="slidenum">
              <a:rPr lang="en-GB" smtClean="0"/>
              <a:t>‹#›</a:t>
            </a:fld>
            <a:endParaRPr lang="en-GB" dirty="0"/>
          </a:p>
        </p:txBody>
      </p:sp>
    </p:spTree>
    <p:extLst>
      <p:ext uri="{BB962C8B-B14F-4D97-AF65-F5344CB8AC3E}">
        <p14:creationId xmlns:p14="http://schemas.microsoft.com/office/powerpoint/2010/main" val="245650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28EB-1458-4016-99D2-5B15BA09EB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97715F-CC5A-406B-84E9-EAEDDFFFA6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C57C4D-3298-41BF-B3F6-CAD3E94F7B5F}"/>
              </a:ext>
            </a:extLst>
          </p:cNvPr>
          <p:cNvSpPr>
            <a:spLocks noGrp="1"/>
          </p:cNvSpPr>
          <p:nvPr>
            <p:ph type="dt" sz="half" idx="10"/>
          </p:nvPr>
        </p:nvSpPr>
        <p:spPr/>
        <p:txBody>
          <a:bodyPr/>
          <a:lstStyle/>
          <a:p>
            <a:fld id="{3F4431DB-DD8D-454A-882A-687F665B0DBA}" type="datetimeFigureOut">
              <a:rPr lang="en-GB" smtClean="0"/>
              <a:t>03/04/2024</a:t>
            </a:fld>
            <a:endParaRPr lang="en-GB" dirty="0"/>
          </a:p>
        </p:txBody>
      </p:sp>
      <p:sp>
        <p:nvSpPr>
          <p:cNvPr id="5" name="Footer Placeholder 4">
            <a:extLst>
              <a:ext uri="{FF2B5EF4-FFF2-40B4-BE49-F238E27FC236}">
                <a16:creationId xmlns:a16="http://schemas.microsoft.com/office/drawing/2014/main" id="{4C767052-1DDE-4B39-8478-82BB5F4A0AB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0454D1A-93E2-4A81-A23E-FDA1EDFAC716}"/>
              </a:ext>
            </a:extLst>
          </p:cNvPr>
          <p:cNvSpPr>
            <a:spLocks noGrp="1"/>
          </p:cNvSpPr>
          <p:nvPr>
            <p:ph type="sldNum" sz="quarter" idx="12"/>
          </p:nvPr>
        </p:nvSpPr>
        <p:spPr/>
        <p:txBody>
          <a:bodyPr/>
          <a:lstStyle/>
          <a:p>
            <a:fld id="{E73429B3-2F6A-47F5-A1E7-6C82A368E7DF}" type="slidenum">
              <a:rPr lang="en-GB" smtClean="0"/>
              <a:t>‹#›</a:t>
            </a:fld>
            <a:endParaRPr lang="en-GB" dirty="0"/>
          </a:p>
        </p:txBody>
      </p:sp>
    </p:spTree>
    <p:extLst>
      <p:ext uri="{BB962C8B-B14F-4D97-AF65-F5344CB8AC3E}">
        <p14:creationId xmlns:p14="http://schemas.microsoft.com/office/powerpoint/2010/main" val="2879611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C5EC-51EF-40A0-8DE9-913C118287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AB34E9-24A2-47AC-8555-EE081DDF97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3E2C8E-81C6-4F17-8B58-5AC4F08DFC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0D08DE-7AE8-437B-8681-8616F25948D9}"/>
              </a:ext>
            </a:extLst>
          </p:cNvPr>
          <p:cNvSpPr>
            <a:spLocks noGrp="1"/>
          </p:cNvSpPr>
          <p:nvPr>
            <p:ph type="dt" sz="half" idx="10"/>
          </p:nvPr>
        </p:nvSpPr>
        <p:spPr/>
        <p:txBody>
          <a:bodyPr/>
          <a:lstStyle/>
          <a:p>
            <a:fld id="{3F4431DB-DD8D-454A-882A-687F665B0DBA}" type="datetimeFigureOut">
              <a:rPr lang="en-GB" smtClean="0"/>
              <a:t>03/04/2024</a:t>
            </a:fld>
            <a:endParaRPr lang="en-GB" dirty="0"/>
          </a:p>
        </p:txBody>
      </p:sp>
      <p:sp>
        <p:nvSpPr>
          <p:cNvPr id="6" name="Footer Placeholder 5">
            <a:extLst>
              <a:ext uri="{FF2B5EF4-FFF2-40B4-BE49-F238E27FC236}">
                <a16:creationId xmlns:a16="http://schemas.microsoft.com/office/drawing/2014/main" id="{71D73031-9FD2-420F-AA0A-5D2A47532AF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4F848DB-304B-4EF6-A8E5-B38F9B2F3B23}"/>
              </a:ext>
            </a:extLst>
          </p:cNvPr>
          <p:cNvSpPr>
            <a:spLocks noGrp="1"/>
          </p:cNvSpPr>
          <p:nvPr>
            <p:ph type="sldNum" sz="quarter" idx="12"/>
          </p:nvPr>
        </p:nvSpPr>
        <p:spPr/>
        <p:txBody>
          <a:bodyPr/>
          <a:lstStyle/>
          <a:p>
            <a:fld id="{E73429B3-2F6A-47F5-A1E7-6C82A368E7DF}" type="slidenum">
              <a:rPr lang="en-GB" smtClean="0"/>
              <a:t>‹#›</a:t>
            </a:fld>
            <a:endParaRPr lang="en-GB" dirty="0"/>
          </a:p>
        </p:txBody>
      </p:sp>
    </p:spTree>
    <p:extLst>
      <p:ext uri="{BB962C8B-B14F-4D97-AF65-F5344CB8AC3E}">
        <p14:creationId xmlns:p14="http://schemas.microsoft.com/office/powerpoint/2010/main" val="340240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EA9F-2670-4D31-B5B2-E1A1819393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195919-B996-47B9-B4D1-65949905BF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5F0BC3-424E-4893-B3C9-A27C894D58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A71676-1912-433C-8426-4A297A69F4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9A6F94-53EB-4DE2-8503-B440E2B9EC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8EE83C-853A-41D8-BBDF-52FB8DA75008}"/>
              </a:ext>
            </a:extLst>
          </p:cNvPr>
          <p:cNvSpPr>
            <a:spLocks noGrp="1"/>
          </p:cNvSpPr>
          <p:nvPr>
            <p:ph type="dt" sz="half" idx="10"/>
          </p:nvPr>
        </p:nvSpPr>
        <p:spPr/>
        <p:txBody>
          <a:bodyPr/>
          <a:lstStyle/>
          <a:p>
            <a:fld id="{3F4431DB-DD8D-454A-882A-687F665B0DBA}" type="datetimeFigureOut">
              <a:rPr lang="en-GB" smtClean="0"/>
              <a:t>03/04/2024</a:t>
            </a:fld>
            <a:endParaRPr lang="en-GB" dirty="0"/>
          </a:p>
        </p:txBody>
      </p:sp>
      <p:sp>
        <p:nvSpPr>
          <p:cNvPr id="8" name="Footer Placeholder 7">
            <a:extLst>
              <a:ext uri="{FF2B5EF4-FFF2-40B4-BE49-F238E27FC236}">
                <a16:creationId xmlns:a16="http://schemas.microsoft.com/office/drawing/2014/main" id="{FFD280BC-DC02-4DE6-9E6D-5DB2D5A089F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1C2F511-ED89-4E62-A8F4-5B6B3D2AE462}"/>
              </a:ext>
            </a:extLst>
          </p:cNvPr>
          <p:cNvSpPr>
            <a:spLocks noGrp="1"/>
          </p:cNvSpPr>
          <p:nvPr>
            <p:ph type="sldNum" sz="quarter" idx="12"/>
          </p:nvPr>
        </p:nvSpPr>
        <p:spPr/>
        <p:txBody>
          <a:bodyPr/>
          <a:lstStyle/>
          <a:p>
            <a:fld id="{E73429B3-2F6A-47F5-A1E7-6C82A368E7DF}" type="slidenum">
              <a:rPr lang="en-GB" smtClean="0"/>
              <a:t>‹#›</a:t>
            </a:fld>
            <a:endParaRPr lang="en-GB" dirty="0"/>
          </a:p>
        </p:txBody>
      </p:sp>
    </p:spTree>
    <p:extLst>
      <p:ext uri="{BB962C8B-B14F-4D97-AF65-F5344CB8AC3E}">
        <p14:creationId xmlns:p14="http://schemas.microsoft.com/office/powerpoint/2010/main" val="2786735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1A21-F5F2-405D-8617-F5720324C11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AF4B4B-36C3-4CCE-84D0-B1CD498465F9}"/>
              </a:ext>
            </a:extLst>
          </p:cNvPr>
          <p:cNvSpPr>
            <a:spLocks noGrp="1"/>
          </p:cNvSpPr>
          <p:nvPr>
            <p:ph type="dt" sz="half" idx="10"/>
          </p:nvPr>
        </p:nvSpPr>
        <p:spPr/>
        <p:txBody>
          <a:bodyPr/>
          <a:lstStyle/>
          <a:p>
            <a:fld id="{3F4431DB-DD8D-454A-882A-687F665B0DBA}" type="datetimeFigureOut">
              <a:rPr lang="en-GB" smtClean="0"/>
              <a:t>03/04/2024</a:t>
            </a:fld>
            <a:endParaRPr lang="en-GB" dirty="0"/>
          </a:p>
        </p:txBody>
      </p:sp>
      <p:sp>
        <p:nvSpPr>
          <p:cNvPr id="4" name="Footer Placeholder 3">
            <a:extLst>
              <a:ext uri="{FF2B5EF4-FFF2-40B4-BE49-F238E27FC236}">
                <a16:creationId xmlns:a16="http://schemas.microsoft.com/office/drawing/2014/main" id="{EFD69B66-521D-41C8-9185-3CE9CB9836E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853C2CD-0065-4339-B624-9CDBD9D7672E}"/>
              </a:ext>
            </a:extLst>
          </p:cNvPr>
          <p:cNvSpPr>
            <a:spLocks noGrp="1"/>
          </p:cNvSpPr>
          <p:nvPr>
            <p:ph type="sldNum" sz="quarter" idx="12"/>
          </p:nvPr>
        </p:nvSpPr>
        <p:spPr/>
        <p:txBody>
          <a:bodyPr/>
          <a:lstStyle/>
          <a:p>
            <a:fld id="{E73429B3-2F6A-47F5-A1E7-6C82A368E7DF}" type="slidenum">
              <a:rPr lang="en-GB" smtClean="0"/>
              <a:t>‹#›</a:t>
            </a:fld>
            <a:endParaRPr lang="en-GB" dirty="0"/>
          </a:p>
        </p:txBody>
      </p:sp>
    </p:spTree>
    <p:extLst>
      <p:ext uri="{BB962C8B-B14F-4D97-AF65-F5344CB8AC3E}">
        <p14:creationId xmlns:p14="http://schemas.microsoft.com/office/powerpoint/2010/main" val="66360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6B1C8-9ACC-4F7C-B212-E6D01D9DFF73}"/>
              </a:ext>
            </a:extLst>
          </p:cNvPr>
          <p:cNvSpPr>
            <a:spLocks noGrp="1"/>
          </p:cNvSpPr>
          <p:nvPr>
            <p:ph type="dt" sz="half" idx="10"/>
          </p:nvPr>
        </p:nvSpPr>
        <p:spPr/>
        <p:txBody>
          <a:bodyPr/>
          <a:lstStyle/>
          <a:p>
            <a:fld id="{3F4431DB-DD8D-454A-882A-687F665B0DBA}" type="datetimeFigureOut">
              <a:rPr lang="en-GB" smtClean="0"/>
              <a:t>03/04/2024</a:t>
            </a:fld>
            <a:endParaRPr lang="en-GB" dirty="0"/>
          </a:p>
        </p:txBody>
      </p:sp>
      <p:sp>
        <p:nvSpPr>
          <p:cNvPr id="3" name="Footer Placeholder 2">
            <a:extLst>
              <a:ext uri="{FF2B5EF4-FFF2-40B4-BE49-F238E27FC236}">
                <a16:creationId xmlns:a16="http://schemas.microsoft.com/office/drawing/2014/main" id="{4547B723-4125-4992-8B9B-737E63AD827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7E23AD8-0B53-434D-AC98-15D77D7741FD}"/>
              </a:ext>
            </a:extLst>
          </p:cNvPr>
          <p:cNvSpPr>
            <a:spLocks noGrp="1"/>
          </p:cNvSpPr>
          <p:nvPr>
            <p:ph type="sldNum" sz="quarter" idx="12"/>
          </p:nvPr>
        </p:nvSpPr>
        <p:spPr/>
        <p:txBody>
          <a:bodyPr/>
          <a:lstStyle/>
          <a:p>
            <a:fld id="{E73429B3-2F6A-47F5-A1E7-6C82A368E7DF}" type="slidenum">
              <a:rPr lang="en-GB" smtClean="0"/>
              <a:t>‹#›</a:t>
            </a:fld>
            <a:endParaRPr lang="en-GB" dirty="0"/>
          </a:p>
        </p:txBody>
      </p:sp>
    </p:spTree>
    <p:extLst>
      <p:ext uri="{BB962C8B-B14F-4D97-AF65-F5344CB8AC3E}">
        <p14:creationId xmlns:p14="http://schemas.microsoft.com/office/powerpoint/2010/main" val="162777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F200C-18A9-4D0E-BD3E-B0F008E37E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9C60F3-D44B-4398-8C7C-58A8D8E027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2EE47C-D611-46D3-9154-469D66938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329359-47AF-489F-ACFE-33D26A5075E5}"/>
              </a:ext>
            </a:extLst>
          </p:cNvPr>
          <p:cNvSpPr>
            <a:spLocks noGrp="1"/>
          </p:cNvSpPr>
          <p:nvPr>
            <p:ph type="dt" sz="half" idx="10"/>
          </p:nvPr>
        </p:nvSpPr>
        <p:spPr/>
        <p:txBody>
          <a:bodyPr/>
          <a:lstStyle/>
          <a:p>
            <a:fld id="{3F4431DB-DD8D-454A-882A-687F665B0DBA}" type="datetimeFigureOut">
              <a:rPr lang="en-GB" smtClean="0"/>
              <a:t>03/04/2024</a:t>
            </a:fld>
            <a:endParaRPr lang="en-GB" dirty="0"/>
          </a:p>
        </p:txBody>
      </p:sp>
      <p:sp>
        <p:nvSpPr>
          <p:cNvPr id="6" name="Footer Placeholder 5">
            <a:extLst>
              <a:ext uri="{FF2B5EF4-FFF2-40B4-BE49-F238E27FC236}">
                <a16:creationId xmlns:a16="http://schemas.microsoft.com/office/drawing/2014/main" id="{C9DDABE8-F3D2-402A-95DA-90680E7EE0C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637A6EF-BB5E-4C47-9EE0-B791B7995C58}"/>
              </a:ext>
            </a:extLst>
          </p:cNvPr>
          <p:cNvSpPr>
            <a:spLocks noGrp="1"/>
          </p:cNvSpPr>
          <p:nvPr>
            <p:ph type="sldNum" sz="quarter" idx="12"/>
          </p:nvPr>
        </p:nvSpPr>
        <p:spPr/>
        <p:txBody>
          <a:bodyPr/>
          <a:lstStyle/>
          <a:p>
            <a:fld id="{E73429B3-2F6A-47F5-A1E7-6C82A368E7DF}" type="slidenum">
              <a:rPr lang="en-GB" smtClean="0"/>
              <a:t>‹#›</a:t>
            </a:fld>
            <a:endParaRPr lang="en-GB" dirty="0"/>
          </a:p>
        </p:txBody>
      </p:sp>
    </p:spTree>
    <p:extLst>
      <p:ext uri="{BB962C8B-B14F-4D97-AF65-F5344CB8AC3E}">
        <p14:creationId xmlns:p14="http://schemas.microsoft.com/office/powerpoint/2010/main" val="3777897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F737-124E-4F01-888D-DCA76DAA1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B3AFD1-84AA-4C88-BD7D-9E9645F903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99414B5-D2DD-4F68-A352-015AE59A5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E47CB-359C-4FCD-B296-1FAE1386A2C6}"/>
              </a:ext>
            </a:extLst>
          </p:cNvPr>
          <p:cNvSpPr>
            <a:spLocks noGrp="1"/>
          </p:cNvSpPr>
          <p:nvPr>
            <p:ph type="dt" sz="half" idx="10"/>
          </p:nvPr>
        </p:nvSpPr>
        <p:spPr/>
        <p:txBody>
          <a:bodyPr/>
          <a:lstStyle/>
          <a:p>
            <a:fld id="{3F4431DB-DD8D-454A-882A-687F665B0DBA}" type="datetimeFigureOut">
              <a:rPr lang="en-GB" smtClean="0"/>
              <a:t>03/04/2024</a:t>
            </a:fld>
            <a:endParaRPr lang="en-GB" dirty="0"/>
          </a:p>
        </p:txBody>
      </p:sp>
      <p:sp>
        <p:nvSpPr>
          <p:cNvPr id="6" name="Footer Placeholder 5">
            <a:extLst>
              <a:ext uri="{FF2B5EF4-FFF2-40B4-BE49-F238E27FC236}">
                <a16:creationId xmlns:a16="http://schemas.microsoft.com/office/drawing/2014/main" id="{FD5ED7D7-BD61-4BDF-8275-0B28CF7C46D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130D7C7-3247-4EF2-B694-2215ED1BD797}"/>
              </a:ext>
            </a:extLst>
          </p:cNvPr>
          <p:cNvSpPr>
            <a:spLocks noGrp="1"/>
          </p:cNvSpPr>
          <p:nvPr>
            <p:ph type="sldNum" sz="quarter" idx="12"/>
          </p:nvPr>
        </p:nvSpPr>
        <p:spPr/>
        <p:txBody>
          <a:bodyPr/>
          <a:lstStyle/>
          <a:p>
            <a:fld id="{E73429B3-2F6A-47F5-A1E7-6C82A368E7DF}" type="slidenum">
              <a:rPr lang="en-GB" smtClean="0"/>
              <a:t>‹#›</a:t>
            </a:fld>
            <a:endParaRPr lang="en-GB" dirty="0"/>
          </a:p>
        </p:txBody>
      </p:sp>
    </p:spTree>
    <p:extLst>
      <p:ext uri="{BB962C8B-B14F-4D97-AF65-F5344CB8AC3E}">
        <p14:creationId xmlns:p14="http://schemas.microsoft.com/office/powerpoint/2010/main" val="176005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693119-E4E0-43D8-BFB9-CBD14FB295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A1AE70-95F6-4170-966A-D8DDCE5885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5D378A-B419-4792-849E-E8CBFAD31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431DB-DD8D-454A-882A-687F665B0DBA}" type="datetimeFigureOut">
              <a:rPr lang="en-GB" smtClean="0"/>
              <a:t>03/04/2024</a:t>
            </a:fld>
            <a:endParaRPr lang="en-GB" dirty="0"/>
          </a:p>
        </p:txBody>
      </p:sp>
      <p:sp>
        <p:nvSpPr>
          <p:cNvPr id="5" name="Footer Placeholder 4">
            <a:extLst>
              <a:ext uri="{FF2B5EF4-FFF2-40B4-BE49-F238E27FC236}">
                <a16:creationId xmlns:a16="http://schemas.microsoft.com/office/drawing/2014/main" id="{6697F2CC-F313-4E36-801E-D940A7E79E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9259F13-A4F7-498B-A6A3-BCB69774E5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429B3-2F6A-47F5-A1E7-6C82A368E7DF}" type="slidenum">
              <a:rPr lang="en-GB" smtClean="0"/>
              <a:t>‹#›</a:t>
            </a:fld>
            <a:endParaRPr lang="en-GB" dirty="0"/>
          </a:p>
        </p:txBody>
      </p:sp>
    </p:spTree>
    <p:extLst>
      <p:ext uri="{BB962C8B-B14F-4D97-AF65-F5344CB8AC3E}">
        <p14:creationId xmlns:p14="http://schemas.microsoft.com/office/powerpoint/2010/main" val="1658739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C2F4784-7292-47CE-8788-EF113A2E00C3}"/>
              </a:ext>
            </a:extLst>
          </p:cNvPr>
          <p:cNvSpPr>
            <a:spLocks noGrp="1"/>
          </p:cNvSpPr>
          <p:nvPr>
            <p:ph type="ctrTitle"/>
          </p:nvPr>
        </p:nvSpPr>
        <p:spPr>
          <a:xfrm>
            <a:off x="660041" y="2767106"/>
            <a:ext cx="2880828" cy="3071906"/>
          </a:xfrm>
        </p:spPr>
        <p:txBody>
          <a:bodyPr anchor="t">
            <a:normAutofit/>
          </a:bodyPr>
          <a:lstStyle/>
          <a:p>
            <a:pPr algn="l"/>
            <a:r>
              <a:rPr lang="en-GB" sz="4000" dirty="0">
                <a:solidFill>
                  <a:srgbClr val="FFFFFF"/>
                </a:solidFill>
              </a:rPr>
              <a:t>Jarrold and Sons Ltd</a:t>
            </a:r>
          </a:p>
        </p:txBody>
      </p:sp>
      <p:sp>
        <p:nvSpPr>
          <p:cNvPr id="3" name="Subtitle 2">
            <a:extLst>
              <a:ext uri="{FF2B5EF4-FFF2-40B4-BE49-F238E27FC236}">
                <a16:creationId xmlns:a16="http://schemas.microsoft.com/office/drawing/2014/main" id="{CA71C4F7-C8BE-4C0F-A79F-D798CFC82A6E}"/>
              </a:ext>
            </a:extLst>
          </p:cNvPr>
          <p:cNvSpPr>
            <a:spLocks noGrp="1"/>
          </p:cNvSpPr>
          <p:nvPr>
            <p:ph type="subTitle" idx="1"/>
          </p:nvPr>
        </p:nvSpPr>
        <p:spPr>
          <a:xfrm>
            <a:off x="660042" y="806824"/>
            <a:ext cx="2919738" cy="1494117"/>
          </a:xfrm>
        </p:spPr>
        <p:txBody>
          <a:bodyPr anchor="b">
            <a:normAutofit/>
          </a:bodyPr>
          <a:lstStyle/>
          <a:p>
            <a:pPr algn="l"/>
            <a:r>
              <a:rPr lang="en-GB" sz="2000" dirty="0">
                <a:solidFill>
                  <a:srgbClr val="FFFFFF"/>
                </a:solidFill>
              </a:rPr>
              <a:t>Gender Pay Report 2023</a:t>
            </a:r>
          </a:p>
        </p:txBody>
      </p:sp>
      <p:pic>
        <p:nvPicPr>
          <p:cNvPr id="4" name="Picture 3">
            <a:extLst>
              <a:ext uri="{FF2B5EF4-FFF2-40B4-BE49-F238E27FC236}">
                <a16:creationId xmlns:a16="http://schemas.microsoft.com/office/drawing/2014/main" id="{E5B6D641-F4AB-4707-9C4C-D4942E702AA5}"/>
              </a:ext>
            </a:extLst>
          </p:cNvPr>
          <p:cNvPicPr>
            <a:picLocks noChangeAspect="1"/>
          </p:cNvPicPr>
          <p:nvPr/>
        </p:nvPicPr>
        <p:blipFill>
          <a:blip r:embed="rId2"/>
          <a:stretch>
            <a:fillRect/>
          </a:stretch>
        </p:blipFill>
        <p:spPr>
          <a:xfrm>
            <a:off x="5618522" y="2201961"/>
            <a:ext cx="4718554" cy="2453648"/>
          </a:xfrm>
          <a:prstGeom prst="rect">
            <a:avLst/>
          </a:prstGeom>
        </p:spPr>
      </p:pic>
    </p:spTree>
    <p:extLst>
      <p:ext uri="{BB962C8B-B14F-4D97-AF65-F5344CB8AC3E}">
        <p14:creationId xmlns:p14="http://schemas.microsoft.com/office/powerpoint/2010/main" val="200398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379601-F92B-4D0F-B53C-0672BACC7820}"/>
              </a:ext>
            </a:extLst>
          </p:cNvPr>
          <p:cNvSpPr>
            <a:spLocks noGrp="1"/>
          </p:cNvSpPr>
          <p:nvPr>
            <p:ph type="title"/>
          </p:nvPr>
        </p:nvSpPr>
        <p:spPr>
          <a:xfrm>
            <a:off x="-393405" y="2349795"/>
            <a:ext cx="4294378" cy="1624557"/>
          </a:xfrm>
        </p:spPr>
        <p:txBody>
          <a:bodyPr anchor="b">
            <a:noAutofit/>
          </a:bodyPr>
          <a:lstStyle/>
          <a:p>
            <a:pPr algn="r"/>
            <a:r>
              <a:rPr lang="en-GB" sz="3600" dirty="0">
                <a:solidFill>
                  <a:srgbClr val="FFFFFF"/>
                </a:solidFill>
              </a:rPr>
              <a:t>Director of People and Culture Statement </a:t>
            </a:r>
          </a:p>
        </p:txBody>
      </p:sp>
      <p:sp>
        <p:nvSpPr>
          <p:cNvPr id="13" name="TextBox 12">
            <a:extLst>
              <a:ext uri="{FF2B5EF4-FFF2-40B4-BE49-F238E27FC236}">
                <a16:creationId xmlns:a16="http://schemas.microsoft.com/office/drawing/2014/main" id="{93460914-FAE8-4584-BE20-7C21B10EB571}"/>
              </a:ext>
            </a:extLst>
          </p:cNvPr>
          <p:cNvSpPr txBox="1"/>
          <p:nvPr/>
        </p:nvSpPr>
        <p:spPr>
          <a:xfrm>
            <a:off x="4331763" y="2687780"/>
            <a:ext cx="7644809" cy="1661993"/>
          </a:xfrm>
          <a:prstGeom prst="rect">
            <a:avLst/>
          </a:prstGeom>
          <a:noFill/>
        </p:spPr>
        <p:txBody>
          <a:bodyPr wrap="square">
            <a:spAutoFit/>
          </a:bodyPr>
          <a:lstStyle/>
          <a:p>
            <a:pPr algn="just"/>
            <a:r>
              <a:rPr lang="en-GB" sz="1700" dirty="0"/>
              <a:t>This report covers all members of staff employed by Jarrold and Sons Ltd. The report covers all levels of employees including board members. As Director of People and Culture for Jarrold and Sons Ltd, I, Laura London, confirm that the information contained within this report is accurate.</a:t>
            </a:r>
          </a:p>
          <a:p>
            <a:endParaRPr lang="en-GB" sz="1700" dirty="0"/>
          </a:p>
          <a:p>
            <a:r>
              <a:rPr lang="en-GB" sz="1700" dirty="0"/>
              <a:t>Signature</a:t>
            </a:r>
          </a:p>
        </p:txBody>
      </p:sp>
      <p:pic>
        <p:nvPicPr>
          <p:cNvPr id="4" name="Picture 3">
            <a:extLst>
              <a:ext uri="{FF2B5EF4-FFF2-40B4-BE49-F238E27FC236}">
                <a16:creationId xmlns:a16="http://schemas.microsoft.com/office/drawing/2014/main" id="{C5EE3C7A-657C-4BCD-3CC9-E665FB20E0D3}"/>
              </a:ext>
            </a:extLst>
          </p:cNvPr>
          <p:cNvPicPr>
            <a:picLocks noChangeAspect="1"/>
          </p:cNvPicPr>
          <p:nvPr/>
        </p:nvPicPr>
        <p:blipFill>
          <a:blip r:embed="rId2"/>
          <a:stretch>
            <a:fillRect/>
          </a:stretch>
        </p:blipFill>
        <p:spPr>
          <a:xfrm>
            <a:off x="5041907" y="4576708"/>
            <a:ext cx="1810003" cy="771633"/>
          </a:xfrm>
          <a:prstGeom prst="rect">
            <a:avLst/>
          </a:prstGeom>
        </p:spPr>
      </p:pic>
    </p:spTree>
    <p:extLst>
      <p:ext uri="{BB962C8B-B14F-4D97-AF65-F5344CB8AC3E}">
        <p14:creationId xmlns:p14="http://schemas.microsoft.com/office/powerpoint/2010/main" val="220740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214B7E6-3178-4EBB-ADC8-F2BF98C506B3}"/>
              </a:ext>
            </a:extLst>
          </p:cNvPr>
          <p:cNvSpPr txBox="1"/>
          <p:nvPr/>
        </p:nvSpPr>
        <p:spPr>
          <a:xfrm>
            <a:off x="4715008" y="2709339"/>
            <a:ext cx="6878320" cy="3463534"/>
          </a:xfrm>
          <a:prstGeom prst="rect">
            <a:avLst/>
          </a:prstGeom>
        </p:spPr>
        <p:txBody>
          <a:bodyPr vert="horz" lIns="91440" tIns="45720" rIns="91440" bIns="45720" rtlCol="0" anchor="ctr">
            <a:normAutofit/>
          </a:bodyPr>
          <a:lstStyle/>
          <a:p>
            <a:pPr algn="just">
              <a:lnSpc>
                <a:spcPct val="90000"/>
              </a:lnSpc>
              <a:spcAft>
                <a:spcPts val="600"/>
              </a:spcAft>
            </a:pPr>
            <a:r>
              <a:rPr lang="en-US" dirty="0"/>
              <a:t>We believe our people truly make a difference in our business. Our investment in our colleagues is key to our vision to inspire and delight our customers with brilliant curation and outstanding experiences.</a:t>
            </a:r>
          </a:p>
        </p:txBody>
      </p:sp>
      <p:pic>
        <p:nvPicPr>
          <p:cNvPr id="7" name="Picture 6">
            <a:extLst>
              <a:ext uri="{FF2B5EF4-FFF2-40B4-BE49-F238E27FC236}">
                <a16:creationId xmlns:a16="http://schemas.microsoft.com/office/drawing/2014/main" id="{5448D00D-98F4-46F1-9B32-0D77075A77A9}"/>
              </a:ext>
            </a:extLst>
          </p:cNvPr>
          <p:cNvPicPr>
            <a:picLocks noChangeAspect="1"/>
          </p:cNvPicPr>
          <p:nvPr/>
        </p:nvPicPr>
        <p:blipFill>
          <a:blip r:embed="rId2"/>
          <a:stretch>
            <a:fillRect/>
          </a:stretch>
        </p:blipFill>
        <p:spPr>
          <a:xfrm>
            <a:off x="4838730" y="608252"/>
            <a:ext cx="6157393" cy="3463533"/>
          </a:xfrm>
          <a:prstGeom prst="rect">
            <a:avLst/>
          </a:prstGeom>
        </p:spPr>
      </p:pic>
      <p:sp>
        <p:nvSpPr>
          <p:cNvPr id="10" name="TextBox 9">
            <a:extLst>
              <a:ext uri="{FF2B5EF4-FFF2-40B4-BE49-F238E27FC236}">
                <a16:creationId xmlns:a16="http://schemas.microsoft.com/office/drawing/2014/main" id="{C40C4E41-D3C7-4694-81E4-E144E0D8B7B0}"/>
              </a:ext>
            </a:extLst>
          </p:cNvPr>
          <p:cNvSpPr txBox="1"/>
          <p:nvPr/>
        </p:nvSpPr>
        <p:spPr>
          <a:xfrm>
            <a:off x="1373398" y="2709339"/>
            <a:ext cx="2374946" cy="1200329"/>
          </a:xfrm>
          <a:prstGeom prst="rect">
            <a:avLst/>
          </a:prstGeom>
          <a:noFill/>
        </p:spPr>
        <p:txBody>
          <a:bodyPr wrap="none" rtlCol="0">
            <a:spAutoFit/>
          </a:bodyPr>
          <a:lstStyle/>
          <a:p>
            <a:r>
              <a:rPr lang="en-GB" sz="3600" dirty="0">
                <a:solidFill>
                  <a:schemeClr val="bg1"/>
                </a:solidFill>
                <a:latin typeface="+mj-lt"/>
              </a:rPr>
              <a:t>Our Jarrold </a:t>
            </a:r>
          </a:p>
          <a:p>
            <a:pPr algn="r"/>
            <a:r>
              <a:rPr lang="en-GB" sz="3600" dirty="0">
                <a:solidFill>
                  <a:schemeClr val="bg1"/>
                </a:solidFill>
                <a:latin typeface="+mj-lt"/>
              </a:rPr>
              <a:t>Purpose </a:t>
            </a:r>
          </a:p>
        </p:txBody>
      </p:sp>
    </p:spTree>
    <p:extLst>
      <p:ext uri="{BB962C8B-B14F-4D97-AF65-F5344CB8AC3E}">
        <p14:creationId xmlns:p14="http://schemas.microsoft.com/office/powerpoint/2010/main" val="246975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9D4653-3A06-4059-8CA0-237AF649117A}"/>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Jarrold and Sons Ltd</a:t>
            </a:r>
          </a:p>
        </p:txBody>
      </p:sp>
      <p:sp>
        <p:nvSpPr>
          <p:cNvPr id="3" name="Content Placeholder 2">
            <a:extLst>
              <a:ext uri="{FF2B5EF4-FFF2-40B4-BE49-F238E27FC236}">
                <a16:creationId xmlns:a16="http://schemas.microsoft.com/office/drawing/2014/main" id="{D1C8BDF2-2D6E-41A3-944B-CCC90F4D412B}"/>
              </a:ext>
            </a:extLst>
          </p:cNvPr>
          <p:cNvSpPr>
            <a:spLocks noGrp="1"/>
          </p:cNvSpPr>
          <p:nvPr>
            <p:ph idx="1"/>
          </p:nvPr>
        </p:nvSpPr>
        <p:spPr>
          <a:xfrm>
            <a:off x="4279461" y="1215514"/>
            <a:ext cx="7307047" cy="2758838"/>
          </a:xfrm>
        </p:spPr>
        <p:txBody>
          <a:bodyPr anchor="ctr">
            <a:normAutofit/>
          </a:bodyPr>
          <a:lstStyle/>
          <a:p>
            <a:pPr marL="0" indent="0">
              <a:buNone/>
            </a:pPr>
            <a:endParaRPr lang="en-GB" sz="1900" dirty="0"/>
          </a:p>
          <a:p>
            <a:pPr marL="0" indent="0" algn="just">
              <a:buNone/>
            </a:pPr>
            <a:r>
              <a:rPr lang="en-GB" sz="1700" dirty="0"/>
              <a:t>Jarrold is a privately owned business based in Norwich. The company was founded in Woodbridge, Suffolk in 1770. The company comprises retail, property, training and business services activities (incorporating security and cleaning services). </a:t>
            </a:r>
          </a:p>
          <a:p>
            <a:pPr marL="0" indent="0">
              <a:buNone/>
            </a:pPr>
            <a:endParaRPr lang="en-GB" sz="1900" dirty="0"/>
          </a:p>
        </p:txBody>
      </p:sp>
      <p:pic>
        <p:nvPicPr>
          <p:cNvPr id="4" name="Picture 3">
            <a:extLst>
              <a:ext uri="{FF2B5EF4-FFF2-40B4-BE49-F238E27FC236}">
                <a16:creationId xmlns:a16="http://schemas.microsoft.com/office/drawing/2014/main" id="{FB747AA6-1112-4CA4-87B7-D4EC8D7349B6}"/>
              </a:ext>
            </a:extLst>
          </p:cNvPr>
          <p:cNvPicPr>
            <a:picLocks noChangeAspect="1"/>
          </p:cNvPicPr>
          <p:nvPr/>
        </p:nvPicPr>
        <p:blipFill rotWithShape="1">
          <a:blip r:embed="rId2"/>
          <a:srcRect b="11738"/>
          <a:stretch/>
        </p:blipFill>
        <p:spPr>
          <a:xfrm>
            <a:off x="9395927" y="3615113"/>
            <a:ext cx="2492750" cy="2707876"/>
          </a:xfrm>
          <a:prstGeom prst="rect">
            <a:avLst/>
          </a:prstGeom>
        </p:spPr>
      </p:pic>
      <p:sp>
        <p:nvSpPr>
          <p:cNvPr id="15" name="TextBox 14">
            <a:extLst>
              <a:ext uri="{FF2B5EF4-FFF2-40B4-BE49-F238E27FC236}">
                <a16:creationId xmlns:a16="http://schemas.microsoft.com/office/drawing/2014/main" id="{E55F081B-3B52-4D1A-AC90-23025A85E561}"/>
              </a:ext>
            </a:extLst>
          </p:cNvPr>
          <p:cNvSpPr txBox="1"/>
          <p:nvPr/>
        </p:nvSpPr>
        <p:spPr>
          <a:xfrm>
            <a:off x="4279461" y="3211912"/>
            <a:ext cx="4043106" cy="615553"/>
          </a:xfrm>
          <a:prstGeom prst="rect">
            <a:avLst/>
          </a:prstGeom>
          <a:noFill/>
        </p:spPr>
        <p:txBody>
          <a:bodyPr wrap="square">
            <a:spAutoFit/>
          </a:bodyPr>
          <a:lstStyle/>
          <a:p>
            <a:pPr algn="just"/>
            <a:r>
              <a:rPr lang="en-GB" sz="1700" dirty="0"/>
              <a:t>This report compares figures from 2021, 2022 and 2023.</a:t>
            </a:r>
          </a:p>
        </p:txBody>
      </p:sp>
    </p:spTree>
    <p:extLst>
      <p:ext uri="{BB962C8B-B14F-4D97-AF65-F5344CB8AC3E}">
        <p14:creationId xmlns:p14="http://schemas.microsoft.com/office/powerpoint/2010/main" val="128324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7F11FD-66F1-4511-9A33-F35C408267C9}"/>
              </a:ext>
            </a:extLst>
          </p:cNvPr>
          <p:cNvSpPr>
            <a:spLocks noGrp="1"/>
          </p:cNvSpPr>
          <p:nvPr>
            <p:ph type="title"/>
          </p:nvPr>
        </p:nvSpPr>
        <p:spPr>
          <a:xfrm>
            <a:off x="162560" y="586855"/>
            <a:ext cx="3505528" cy="3387497"/>
          </a:xfrm>
        </p:spPr>
        <p:txBody>
          <a:bodyPr anchor="b">
            <a:normAutofit/>
          </a:bodyPr>
          <a:lstStyle/>
          <a:p>
            <a:pPr algn="r"/>
            <a:r>
              <a:rPr lang="en-GB" sz="4000" dirty="0">
                <a:solidFill>
                  <a:srgbClr val="FFFFFF"/>
                </a:solidFill>
              </a:rPr>
              <a:t>Our Gender Pay Gap Figures </a:t>
            </a:r>
          </a:p>
        </p:txBody>
      </p:sp>
      <p:sp>
        <p:nvSpPr>
          <p:cNvPr id="14" name="TextBox 13">
            <a:extLst>
              <a:ext uri="{FF2B5EF4-FFF2-40B4-BE49-F238E27FC236}">
                <a16:creationId xmlns:a16="http://schemas.microsoft.com/office/drawing/2014/main" id="{C5C63E6E-63F2-4364-9630-6D8EB9A6D62F}"/>
              </a:ext>
            </a:extLst>
          </p:cNvPr>
          <p:cNvSpPr txBox="1"/>
          <p:nvPr/>
        </p:nvSpPr>
        <p:spPr>
          <a:xfrm>
            <a:off x="4377480" y="1080274"/>
            <a:ext cx="6486333" cy="615553"/>
          </a:xfrm>
          <a:prstGeom prst="rect">
            <a:avLst/>
          </a:prstGeom>
          <a:noFill/>
        </p:spPr>
        <p:txBody>
          <a:bodyPr wrap="square">
            <a:spAutoFit/>
          </a:bodyPr>
          <a:lstStyle/>
          <a:p>
            <a:pPr algn="just"/>
            <a:r>
              <a:rPr lang="en-GB" sz="1700" dirty="0">
                <a:solidFill>
                  <a:srgbClr val="000000"/>
                </a:solidFill>
                <a:effectLst/>
                <a:ea typeface="Times New Roman" panose="02020603050405020304" pitchFamily="18" charset="0"/>
              </a:rPr>
              <a:t>These figures represent the difference in pay between men and women in our business and also shows our 2021/2022 figures for comparison.</a:t>
            </a:r>
            <a:endParaRPr lang="en-GB" sz="1700" dirty="0">
              <a:effectLst/>
              <a:ea typeface="Times New Roman" panose="02020603050405020304" pitchFamily="18" charset="0"/>
            </a:endParaRPr>
          </a:p>
        </p:txBody>
      </p:sp>
      <p:graphicFrame>
        <p:nvGraphicFramePr>
          <p:cNvPr id="10" name="Content Placeholder 9">
            <a:extLst>
              <a:ext uri="{FF2B5EF4-FFF2-40B4-BE49-F238E27FC236}">
                <a16:creationId xmlns:a16="http://schemas.microsoft.com/office/drawing/2014/main" id="{E60192D6-CAB6-49BE-991E-66F0A2E803DA}"/>
              </a:ext>
            </a:extLst>
          </p:cNvPr>
          <p:cNvGraphicFramePr>
            <a:graphicFrameLocks noGrp="1"/>
          </p:cNvGraphicFramePr>
          <p:nvPr>
            <p:ph idx="1"/>
            <p:extLst>
              <p:ext uri="{D42A27DB-BD31-4B8C-83A1-F6EECF244321}">
                <p14:modId xmlns:p14="http://schemas.microsoft.com/office/powerpoint/2010/main" val="3800130580"/>
              </p:ext>
            </p:extLst>
          </p:nvPr>
        </p:nvGraphicFramePr>
        <p:xfrm>
          <a:off x="4717212" y="2280603"/>
          <a:ext cx="6926797" cy="3021919"/>
        </p:xfrm>
        <a:graphic>
          <a:graphicData uri="http://schemas.openxmlformats.org/drawingml/2006/table">
            <a:tbl>
              <a:tblPr firstRow="1" firstCol="1" bandRow="1"/>
              <a:tblGrid>
                <a:gridCol w="4565445">
                  <a:extLst>
                    <a:ext uri="{9D8B030D-6E8A-4147-A177-3AD203B41FA5}">
                      <a16:colId xmlns:a16="http://schemas.microsoft.com/office/drawing/2014/main" val="1059091046"/>
                    </a:ext>
                  </a:extLst>
                </a:gridCol>
                <a:gridCol w="826115">
                  <a:extLst>
                    <a:ext uri="{9D8B030D-6E8A-4147-A177-3AD203B41FA5}">
                      <a16:colId xmlns:a16="http://schemas.microsoft.com/office/drawing/2014/main" val="2935034933"/>
                    </a:ext>
                  </a:extLst>
                </a:gridCol>
                <a:gridCol w="729574">
                  <a:extLst>
                    <a:ext uri="{9D8B030D-6E8A-4147-A177-3AD203B41FA5}">
                      <a16:colId xmlns:a16="http://schemas.microsoft.com/office/drawing/2014/main" val="2092796084"/>
                    </a:ext>
                  </a:extLst>
                </a:gridCol>
                <a:gridCol w="805663">
                  <a:extLst>
                    <a:ext uri="{9D8B030D-6E8A-4147-A177-3AD203B41FA5}">
                      <a16:colId xmlns:a16="http://schemas.microsoft.com/office/drawing/2014/main" val="3564545619"/>
                    </a:ext>
                  </a:extLst>
                </a:gridCol>
              </a:tblGrid>
              <a:tr h="235003">
                <a:tc>
                  <a:txBody>
                    <a:bodyPr/>
                    <a:lstStyle/>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t>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effectLst/>
                          <a:latin typeface="+mn-lt"/>
                          <a:ea typeface="Times New Roman" panose="02020603050405020304" pitchFamily="18" charset="0"/>
                          <a:cs typeface="Times New Roman" panose="02020603050405020304" pitchFamily="18" charset="0"/>
                        </a:rPr>
                        <a:t>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2021*</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3697335"/>
                  </a:ext>
                </a:extLst>
              </a:tr>
              <a:tr h="470004">
                <a:tc>
                  <a:txBody>
                    <a:bodyPr/>
                    <a:lstStyle/>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Mean difference (women’s hourly rate is lower)</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t>5.26%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effectLst/>
                          <a:latin typeface="+mn-lt"/>
                          <a:ea typeface="Times New Roman" panose="02020603050405020304" pitchFamily="18" charset="0"/>
                          <a:cs typeface="Times New Roman" panose="02020603050405020304" pitchFamily="18" charset="0"/>
                        </a:rPr>
                        <a:t>28.28%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24.59%</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927155"/>
                  </a:ext>
                </a:extLst>
              </a:tr>
              <a:tr h="458968">
                <a:tc>
                  <a:txBody>
                    <a:bodyPr/>
                    <a:lstStyle/>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Median difference (women’s hourly rate is lower)</a:t>
                      </a:r>
                    </a:p>
                    <a:p>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t>2.19%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effectLst/>
                          <a:latin typeface="+mn-lt"/>
                          <a:ea typeface="Times New Roman" panose="02020603050405020304" pitchFamily="18" charset="0"/>
                          <a:cs typeface="Times New Roman" panose="02020603050405020304" pitchFamily="18" charset="0"/>
                        </a:rPr>
                        <a:t>4.74%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5.26%</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215585"/>
                  </a:ext>
                </a:extLst>
              </a:tr>
              <a:tr h="458968">
                <a:tc>
                  <a:txBody>
                    <a:bodyPr/>
                    <a:lstStyle/>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Percentage of males who were paid a bonus</a:t>
                      </a:r>
                    </a:p>
                    <a:p>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t>61.70%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effectLst/>
                          <a:latin typeface="+mn-lt"/>
                          <a:ea typeface="Times New Roman" panose="02020603050405020304" pitchFamily="18" charset="0"/>
                          <a:cs typeface="Times New Roman" panose="02020603050405020304" pitchFamily="18" charset="0"/>
                        </a:rPr>
                        <a:t>79.66%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0.01%</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087198"/>
                  </a:ext>
                </a:extLst>
              </a:tr>
              <a:tr h="458968">
                <a:tc>
                  <a:txBody>
                    <a:bodyPr/>
                    <a:lstStyle/>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Percentage of females who were paid a bonus </a:t>
                      </a:r>
                    </a:p>
                    <a:p>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t>80.63%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effectLst/>
                          <a:latin typeface="+mn-lt"/>
                          <a:ea typeface="Times New Roman" panose="02020603050405020304" pitchFamily="18" charset="0"/>
                          <a:cs typeface="Times New Roman" panose="02020603050405020304" pitchFamily="18" charset="0"/>
                        </a:rPr>
                        <a:t>71.14%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0.01%</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624256"/>
                  </a:ext>
                </a:extLst>
              </a:tr>
              <a:tr h="470004">
                <a:tc>
                  <a:txBody>
                    <a:bodyPr/>
                    <a:lstStyle/>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Mean gender pay gap in bonus pay (women’s bonus pay is higher)</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t>14.31%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solidFill>
                            <a:schemeClr val="tx1"/>
                          </a:solidFill>
                          <a:effectLst/>
                          <a:latin typeface="+mn-lt"/>
                          <a:ea typeface="Times New Roman" panose="02020603050405020304" pitchFamily="18" charset="0"/>
                          <a:cs typeface="Times New Roman" panose="02020603050405020304" pitchFamily="18" charset="0"/>
                        </a:rPr>
                        <a:t>54.35%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87.29%</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514684"/>
                  </a:ext>
                </a:extLst>
              </a:tr>
              <a:tr h="470004">
                <a:tc>
                  <a:txBody>
                    <a:bodyPr/>
                    <a:lstStyle/>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Median gender pay gap in bonus pay (women’s bonus pay is lower)</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t>17.64%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solidFill>
                            <a:schemeClr val="tx1"/>
                          </a:solidFill>
                          <a:effectLst/>
                          <a:latin typeface="+mn-lt"/>
                          <a:ea typeface="Times New Roman" panose="02020603050405020304" pitchFamily="18" charset="0"/>
                          <a:cs typeface="Times New Roman" panose="02020603050405020304" pitchFamily="18" charset="0"/>
                        </a:rPr>
                        <a:t>87.29%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87.29%</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481599"/>
                  </a:ext>
                </a:extLst>
              </a:tr>
            </a:tbl>
          </a:graphicData>
        </a:graphic>
      </p:graphicFrame>
      <p:sp>
        <p:nvSpPr>
          <p:cNvPr id="3" name="TextBox 2">
            <a:extLst>
              <a:ext uri="{FF2B5EF4-FFF2-40B4-BE49-F238E27FC236}">
                <a16:creationId xmlns:a16="http://schemas.microsoft.com/office/drawing/2014/main" id="{62B044AE-6F7B-B4B8-90B5-F75DD7F8EDB6}"/>
              </a:ext>
            </a:extLst>
          </p:cNvPr>
          <p:cNvSpPr txBox="1"/>
          <p:nvPr/>
        </p:nvSpPr>
        <p:spPr>
          <a:xfrm>
            <a:off x="4530653" y="5607005"/>
            <a:ext cx="7165463" cy="584775"/>
          </a:xfrm>
          <a:prstGeom prst="rect">
            <a:avLst/>
          </a:prstGeom>
          <a:noFill/>
        </p:spPr>
        <p:txBody>
          <a:bodyPr wrap="square" rtlCol="0">
            <a:spAutoFit/>
          </a:bodyPr>
          <a:lstStyle/>
          <a:p>
            <a:r>
              <a:rPr lang="en-GB" dirty="0">
                <a:solidFill>
                  <a:srgbClr val="000000"/>
                </a:solidFill>
                <a:effectLst/>
                <a:ea typeface="Times New Roman" panose="02020603050405020304" pitchFamily="18" charset="0"/>
              </a:rPr>
              <a:t>*</a:t>
            </a:r>
            <a:r>
              <a:rPr lang="en-GB" sz="1400" dirty="0">
                <a:solidFill>
                  <a:srgbClr val="000000"/>
                </a:solidFill>
                <a:effectLst/>
                <a:ea typeface="Times New Roman" panose="02020603050405020304" pitchFamily="18" charset="0"/>
              </a:rPr>
              <a:t>Please note that these figures, with the exception of the bonus pay figures, only relate to colleagues who were not </a:t>
            </a:r>
            <a:r>
              <a:rPr lang="en-GB" sz="1400" dirty="0">
                <a:solidFill>
                  <a:srgbClr val="000000"/>
                </a:solidFill>
                <a:ea typeface="Times New Roman" panose="02020603050405020304" pitchFamily="18" charset="0"/>
              </a:rPr>
              <a:t>o</a:t>
            </a:r>
            <a:r>
              <a:rPr lang="en-GB" sz="1400" dirty="0">
                <a:solidFill>
                  <a:srgbClr val="000000"/>
                </a:solidFill>
                <a:effectLst/>
                <a:ea typeface="Times New Roman" panose="02020603050405020304" pitchFamily="18" charset="0"/>
              </a:rPr>
              <a:t>n furlough leave.</a:t>
            </a:r>
            <a:endParaRPr lang="en-GB" dirty="0"/>
          </a:p>
        </p:txBody>
      </p:sp>
    </p:spTree>
    <p:extLst>
      <p:ext uri="{BB962C8B-B14F-4D97-AF65-F5344CB8AC3E}">
        <p14:creationId xmlns:p14="http://schemas.microsoft.com/office/powerpoint/2010/main" val="379322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7F11FD-66F1-4511-9A33-F35C408267C9}"/>
              </a:ext>
            </a:extLst>
          </p:cNvPr>
          <p:cNvSpPr>
            <a:spLocks noGrp="1"/>
          </p:cNvSpPr>
          <p:nvPr>
            <p:ph type="title"/>
          </p:nvPr>
        </p:nvSpPr>
        <p:spPr>
          <a:xfrm>
            <a:off x="149701" y="981211"/>
            <a:ext cx="3738413" cy="3387497"/>
          </a:xfrm>
        </p:spPr>
        <p:txBody>
          <a:bodyPr anchor="b">
            <a:normAutofit/>
          </a:bodyPr>
          <a:lstStyle/>
          <a:p>
            <a:pPr algn="r"/>
            <a:r>
              <a:rPr lang="en-GB" sz="4000" dirty="0">
                <a:solidFill>
                  <a:srgbClr val="FFFFFF"/>
                </a:solidFill>
              </a:rPr>
              <a:t>Quartile Distribution </a:t>
            </a:r>
            <a:br>
              <a:rPr lang="en-GB" sz="4000" dirty="0">
                <a:solidFill>
                  <a:srgbClr val="FFFFFF"/>
                </a:solidFill>
              </a:rPr>
            </a:br>
            <a:r>
              <a:rPr lang="en-GB" sz="4000" dirty="0">
                <a:solidFill>
                  <a:srgbClr val="FFFFFF"/>
                </a:solidFill>
              </a:rPr>
              <a:t>(% of male and females) </a:t>
            </a:r>
          </a:p>
        </p:txBody>
      </p:sp>
      <p:graphicFrame>
        <p:nvGraphicFramePr>
          <p:cNvPr id="3" name="Chart 2">
            <a:extLst>
              <a:ext uri="{FF2B5EF4-FFF2-40B4-BE49-F238E27FC236}">
                <a16:creationId xmlns:a16="http://schemas.microsoft.com/office/drawing/2014/main" id="{B0F1013F-65BC-4B51-933B-52CB38D5319B}"/>
              </a:ext>
            </a:extLst>
          </p:cNvPr>
          <p:cNvGraphicFramePr>
            <a:graphicFrameLocks/>
          </p:cNvGraphicFramePr>
          <p:nvPr>
            <p:extLst>
              <p:ext uri="{D42A27DB-BD31-4B8C-83A1-F6EECF244321}">
                <p14:modId xmlns:p14="http://schemas.microsoft.com/office/powerpoint/2010/main" val="3197219459"/>
              </p:ext>
            </p:extLst>
          </p:nvPr>
        </p:nvGraphicFramePr>
        <p:xfrm>
          <a:off x="4187527" y="511388"/>
          <a:ext cx="4417993" cy="27634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D80D5FD5-44EE-44A1-A47D-556D17D56ECC}"/>
              </a:ext>
            </a:extLst>
          </p:cNvPr>
          <p:cNvGraphicFramePr>
            <a:graphicFrameLocks/>
          </p:cNvGraphicFramePr>
          <p:nvPr>
            <p:extLst>
              <p:ext uri="{D42A27DB-BD31-4B8C-83A1-F6EECF244321}">
                <p14:modId xmlns:p14="http://schemas.microsoft.com/office/powerpoint/2010/main" val="1584244707"/>
              </p:ext>
            </p:extLst>
          </p:nvPr>
        </p:nvGraphicFramePr>
        <p:xfrm>
          <a:off x="8004459" y="588458"/>
          <a:ext cx="4037839" cy="2763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A26EA67D-F24A-4EA0-A5AD-8D82E43D507A}"/>
              </a:ext>
            </a:extLst>
          </p:cNvPr>
          <p:cNvGraphicFramePr>
            <a:graphicFrameLocks/>
          </p:cNvGraphicFramePr>
          <p:nvPr>
            <p:extLst>
              <p:ext uri="{D42A27DB-BD31-4B8C-83A1-F6EECF244321}">
                <p14:modId xmlns:p14="http://schemas.microsoft.com/office/powerpoint/2010/main" val="2601961687"/>
              </p:ext>
            </p:extLst>
          </p:nvPr>
        </p:nvGraphicFramePr>
        <p:xfrm>
          <a:off x="7814383" y="3588227"/>
          <a:ext cx="4417992" cy="28688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B0F1013F-65BC-4B51-933B-52CB38D5319B}"/>
              </a:ext>
            </a:extLst>
          </p:cNvPr>
          <p:cNvGraphicFramePr>
            <a:graphicFrameLocks/>
          </p:cNvGraphicFramePr>
          <p:nvPr>
            <p:extLst>
              <p:ext uri="{D42A27DB-BD31-4B8C-83A1-F6EECF244321}">
                <p14:modId xmlns:p14="http://schemas.microsoft.com/office/powerpoint/2010/main" val="2985104315"/>
              </p:ext>
            </p:extLst>
          </p:nvPr>
        </p:nvGraphicFramePr>
        <p:xfrm>
          <a:off x="4417944" y="588458"/>
          <a:ext cx="3966560" cy="27634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D80D5FD5-44EE-44A1-A47D-556D17D56ECC}"/>
              </a:ext>
            </a:extLst>
          </p:cNvPr>
          <p:cNvGraphicFramePr>
            <a:graphicFrameLocks/>
          </p:cNvGraphicFramePr>
          <p:nvPr>
            <p:extLst>
              <p:ext uri="{D42A27DB-BD31-4B8C-83A1-F6EECF244321}">
                <p14:modId xmlns:p14="http://schemas.microsoft.com/office/powerpoint/2010/main" val="1628104947"/>
              </p:ext>
            </p:extLst>
          </p:nvPr>
        </p:nvGraphicFramePr>
        <p:xfrm>
          <a:off x="8498945" y="611285"/>
          <a:ext cx="3428911" cy="27406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a:extLst>
              <a:ext uri="{FF2B5EF4-FFF2-40B4-BE49-F238E27FC236}">
                <a16:creationId xmlns:a16="http://schemas.microsoft.com/office/drawing/2014/main" id="{8D70C6CF-423F-411D-8F3A-50CEDCEB0933}"/>
              </a:ext>
            </a:extLst>
          </p:cNvPr>
          <p:cNvGraphicFramePr>
            <a:graphicFrameLocks/>
          </p:cNvGraphicFramePr>
          <p:nvPr>
            <p:extLst>
              <p:ext uri="{D42A27DB-BD31-4B8C-83A1-F6EECF244321}">
                <p14:modId xmlns:p14="http://schemas.microsoft.com/office/powerpoint/2010/main" val="840045323"/>
              </p:ext>
            </p:extLst>
          </p:nvPr>
        </p:nvGraphicFramePr>
        <p:xfrm>
          <a:off x="4332044" y="3531664"/>
          <a:ext cx="4171084" cy="268131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hart 16">
            <a:extLst>
              <a:ext uri="{FF2B5EF4-FFF2-40B4-BE49-F238E27FC236}">
                <a16:creationId xmlns:a16="http://schemas.microsoft.com/office/drawing/2014/main" id="{A26EA67D-F24A-4EA0-A5AD-8D82E43D507A}"/>
              </a:ext>
            </a:extLst>
          </p:cNvPr>
          <p:cNvGraphicFramePr>
            <a:graphicFrameLocks/>
          </p:cNvGraphicFramePr>
          <p:nvPr>
            <p:extLst>
              <p:ext uri="{D42A27DB-BD31-4B8C-83A1-F6EECF244321}">
                <p14:modId xmlns:p14="http://schemas.microsoft.com/office/powerpoint/2010/main" val="3131381007"/>
              </p:ext>
            </p:extLst>
          </p:nvPr>
        </p:nvGraphicFramePr>
        <p:xfrm>
          <a:off x="8366479" y="3583138"/>
          <a:ext cx="3618988" cy="276347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31514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62D40FE-BCBD-49B3-BD0B-0B63A1A59338}"/>
              </a:ext>
            </a:extLst>
          </p:cNvPr>
          <p:cNvSpPr txBox="1"/>
          <p:nvPr/>
        </p:nvSpPr>
        <p:spPr>
          <a:xfrm>
            <a:off x="-215394" y="334928"/>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dirty="0">
                <a:solidFill>
                  <a:srgbClr val="FFFFFF"/>
                </a:solidFill>
                <a:latin typeface="+mj-lt"/>
                <a:ea typeface="+mj-ea"/>
                <a:cs typeface="+mj-cs"/>
              </a:rPr>
              <a:t>Pay Gap overview</a:t>
            </a:r>
            <a:endParaRPr lang="en-US" sz="40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9069E6FA-4EAE-4CD6-A556-E43BC75EBBC6}"/>
              </a:ext>
            </a:extLst>
          </p:cNvPr>
          <p:cNvSpPr txBox="1"/>
          <p:nvPr/>
        </p:nvSpPr>
        <p:spPr>
          <a:xfrm>
            <a:off x="4253219" y="649480"/>
            <a:ext cx="7112388" cy="5546047"/>
          </a:xfrm>
          <a:prstGeom prst="rect">
            <a:avLst/>
          </a:prstGeom>
        </p:spPr>
        <p:txBody>
          <a:bodyPr vert="horz" lIns="91440" tIns="45720" rIns="91440" bIns="45720" rtlCol="0" anchor="ctr">
            <a:normAutofit/>
          </a:bodyPr>
          <a:lstStyle/>
          <a:p>
            <a:pPr>
              <a:lnSpc>
                <a:spcPct val="90000"/>
              </a:lnSpc>
              <a:spcAft>
                <a:spcPts val="600"/>
              </a:spcAft>
            </a:pPr>
            <a:endParaRPr lang="en-US" dirty="0">
              <a:effectLst/>
            </a:endParaRPr>
          </a:p>
        </p:txBody>
      </p:sp>
      <p:sp>
        <p:nvSpPr>
          <p:cNvPr id="2" name="TextBox 1">
            <a:extLst>
              <a:ext uri="{FF2B5EF4-FFF2-40B4-BE49-F238E27FC236}">
                <a16:creationId xmlns:a16="http://schemas.microsoft.com/office/drawing/2014/main" id="{6A22FE45-8985-DE13-27BE-075AD7C90CC3}"/>
              </a:ext>
            </a:extLst>
          </p:cNvPr>
          <p:cNvSpPr txBox="1"/>
          <p:nvPr/>
        </p:nvSpPr>
        <p:spPr>
          <a:xfrm>
            <a:off x="4717915" y="865762"/>
            <a:ext cx="6647692" cy="3970318"/>
          </a:xfrm>
          <a:prstGeom prst="rect">
            <a:avLst/>
          </a:prstGeom>
          <a:noFill/>
        </p:spPr>
        <p:txBody>
          <a:bodyPr wrap="square" rtlCol="0">
            <a:spAutoFit/>
          </a:bodyPr>
          <a:lstStyle/>
          <a:p>
            <a:r>
              <a:rPr lang="en-GB" dirty="0"/>
              <a:t>We are pleased to see a reduction in both our mean and median pay gap and positive changes in the rest of our figures. Our Gender Pay gap is lower than the 7.7% gap recorded across the UK in 2023. (ONS, Gender pay gap in the UK 2023)</a:t>
            </a:r>
          </a:p>
          <a:p>
            <a:endParaRPr lang="en-GB" dirty="0"/>
          </a:p>
          <a:p>
            <a:r>
              <a:rPr lang="en-GB" dirty="0"/>
              <a:t>Our vigilance in monitoring and aligning salaries where necessary will have contributed to this. Our continued commitment to developing colleagues will continue this work in 2023 /2024.</a:t>
            </a:r>
          </a:p>
          <a:p>
            <a:endParaRPr lang="en-GB" dirty="0"/>
          </a:p>
          <a:p>
            <a:r>
              <a:rPr lang="en-GB" dirty="0"/>
              <a:t>This report considers colleague development, progression, reward, work arrangements and our commitments in 2024.</a:t>
            </a:r>
          </a:p>
          <a:p>
            <a:endParaRPr lang="en-GB" dirty="0"/>
          </a:p>
          <a:p>
            <a:endParaRPr lang="en-GB" dirty="0"/>
          </a:p>
          <a:p>
            <a:endParaRPr lang="en-GB" dirty="0"/>
          </a:p>
        </p:txBody>
      </p:sp>
    </p:spTree>
    <p:extLst>
      <p:ext uri="{BB962C8B-B14F-4D97-AF65-F5344CB8AC3E}">
        <p14:creationId xmlns:p14="http://schemas.microsoft.com/office/powerpoint/2010/main" val="73642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FA5D6E6-D7A4-4254-BF63-6D52E2A706BB}"/>
              </a:ext>
            </a:extLst>
          </p:cNvPr>
          <p:cNvSpPr txBox="1"/>
          <p:nvPr/>
        </p:nvSpPr>
        <p:spPr>
          <a:xfrm>
            <a:off x="474674" y="1928034"/>
            <a:ext cx="3349904" cy="217735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dirty="0">
                <a:solidFill>
                  <a:srgbClr val="FFFFFF"/>
                </a:solidFill>
                <a:latin typeface="+mj-lt"/>
                <a:ea typeface="+mj-ea"/>
                <a:cs typeface="+mj-cs"/>
              </a:rPr>
              <a:t>Skill Development </a:t>
            </a:r>
          </a:p>
        </p:txBody>
      </p:sp>
      <p:sp>
        <p:nvSpPr>
          <p:cNvPr id="3" name="Content Placeholder 2">
            <a:extLst>
              <a:ext uri="{FF2B5EF4-FFF2-40B4-BE49-F238E27FC236}">
                <a16:creationId xmlns:a16="http://schemas.microsoft.com/office/drawing/2014/main" id="{213B1B9F-DA9E-4205-B9F0-016B3D737278}"/>
              </a:ext>
            </a:extLst>
          </p:cNvPr>
          <p:cNvSpPr>
            <a:spLocks noGrp="1"/>
          </p:cNvSpPr>
          <p:nvPr>
            <p:ph idx="1"/>
          </p:nvPr>
        </p:nvSpPr>
        <p:spPr>
          <a:xfrm>
            <a:off x="4186106" y="690880"/>
            <a:ext cx="7831723" cy="6231491"/>
          </a:xfrm>
        </p:spPr>
        <p:txBody>
          <a:bodyPr vert="horz" lIns="91440" tIns="45720" rIns="91440" bIns="45720" rtlCol="0" anchor="ctr">
            <a:normAutofit lnSpcReduction="10000"/>
          </a:bodyPr>
          <a:lstStyle/>
          <a:p>
            <a:pPr marL="0" indent="0" algn="just">
              <a:buNone/>
            </a:pPr>
            <a:r>
              <a:rPr lang="en-GB" sz="1800" dirty="0"/>
              <a:t>The business continues to cultivate a culture where all colleagues have equal opportunities to progress and develop in the business. All vacant positions are advertised internally, and we proactively seek to promote colleagues internally as and when opportunities arise.</a:t>
            </a:r>
          </a:p>
          <a:p>
            <a:pPr marL="0" indent="0" algn="just">
              <a:buNone/>
            </a:pPr>
            <a:endParaRPr lang="en-GB" sz="1800" dirty="0"/>
          </a:p>
          <a:p>
            <a:pPr marL="0" indent="0" algn="just">
              <a:buNone/>
            </a:pPr>
            <a:r>
              <a:rPr lang="en-GB" sz="1800" dirty="0"/>
              <a:t>In 2023, we launched an internal development programme for managers called ‘People Essentials’. The aim of which is to educate managers to not only be aware of and follow policy and procedure, but also how to develop an inclusive workforce for all. </a:t>
            </a:r>
          </a:p>
          <a:p>
            <a:pPr marL="0" indent="0" algn="just">
              <a:buNone/>
            </a:pPr>
            <a:endParaRPr lang="en-GB" sz="1800" dirty="0"/>
          </a:p>
          <a:p>
            <a:pPr marL="0" indent="0" algn="just">
              <a:buNone/>
            </a:pPr>
            <a:r>
              <a:rPr lang="en-GB" sz="1800" dirty="0"/>
              <a:t>Jarrold Training introduced ‘Elevate’ in 2023. This course has been designed to support female leaders to lead with purpose, clarity and impact, as well as discussing the concept of allyship which is crucial for inclusion and equality in the workplace. The Course will be running its second cohort in  2024 and we will ensure attendance from internal colleagues.</a:t>
            </a:r>
          </a:p>
          <a:p>
            <a:pPr marL="0" indent="0" algn="just">
              <a:buNone/>
            </a:pPr>
            <a:endParaRPr lang="en-GB" sz="1800" dirty="0"/>
          </a:p>
          <a:p>
            <a:pPr marL="0" indent="0" algn="just">
              <a:buNone/>
            </a:pPr>
            <a:r>
              <a:rPr lang="en-GB" sz="1800" dirty="0"/>
              <a:t>The menopause has continued to be a focus in 2023. Partnering with external providers has given opportunities for more discussion, workshops and learning on the topic and we have trained managers internally on the subject of reasonable adjustments to support colleagues who are experiencing the menopause. We have also communicated our intention to educated and support colleagues who are supporting someone through the menopause. This has enhanced open communication on the topic, and we will continue this work to support women to remain confident and successful in their career choices. </a:t>
            </a:r>
          </a:p>
          <a:p>
            <a:pPr marL="0" indent="0" algn="just">
              <a:buNone/>
            </a:pPr>
            <a:endParaRPr lang="en-GB" sz="2200" dirty="0"/>
          </a:p>
          <a:p>
            <a:pPr marL="0" indent="0">
              <a:buNone/>
            </a:pPr>
            <a:endParaRPr lang="en-US" sz="2000" dirty="0"/>
          </a:p>
        </p:txBody>
      </p:sp>
    </p:spTree>
    <p:extLst>
      <p:ext uri="{BB962C8B-B14F-4D97-AF65-F5344CB8AC3E}">
        <p14:creationId xmlns:p14="http://schemas.microsoft.com/office/powerpoint/2010/main" val="359996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379601-F92B-4D0F-B53C-0672BACC7820}"/>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Progression,</a:t>
            </a:r>
            <a:br>
              <a:rPr lang="en-GB" sz="4000" dirty="0">
                <a:solidFill>
                  <a:srgbClr val="FFFFFF"/>
                </a:solidFill>
              </a:rPr>
            </a:br>
            <a:r>
              <a:rPr lang="en-GB" sz="4000" dirty="0">
                <a:solidFill>
                  <a:srgbClr val="FFFFFF"/>
                </a:solidFill>
              </a:rPr>
              <a:t>Reward and Work Arrangements </a:t>
            </a:r>
          </a:p>
        </p:txBody>
      </p:sp>
      <p:sp>
        <p:nvSpPr>
          <p:cNvPr id="3" name="Content Placeholder 2">
            <a:extLst>
              <a:ext uri="{FF2B5EF4-FFF2-40B4-BE49-F238E27FC236}">
                <a16:creationId xmlns:a16="http://schemas.microsoft.com/office/drawing/2014/main" id="{17AE089D-DC8A-4E6E-9450-CED595920EC9}"/>
              </a:ext>
            </a:extLst>
          </p:cNvPr>
          <p:cNvSpPr>
            <a:spLocks noGrp="1"/>
          </p:cNvSpPr>
          <p:nvPr>
            <p:ph idx="1"/>
          </p:nvPr>
        </p:nvSpPr>
        <p:spPr>
          <a:xfrm>
            <a:off x="4134810" y="917089"/>
            <a:ext cx="7325591" cy="5546047"/>
          </a:xfrm>
        </p:spPr>
        <p:txBody>
          <a:bodyPr anchor="ctr">
            <a:normAutofit/>
          </a:bodyPr>
          <a:lstStyle/>
          <a:p>
            <a:pPr marL="0" indent="0" algn="just">
              <a:buNone/>
            </a:pPr>
            <a:r>
              <a:rPr lang="en-GB" sz="1700" dirty="0"/>
              <a:t>We are delighted to continue to be a Real Living Wage employer. This emphasises our commitment to being a people centric business.  </a:t>
            </a:r>
          </a:p>
          <a:p>
            <a:pPr marL="0" indent="0" algn="just">
              <a:buNone/>
            </a:pPr>
            <a:r>
              <a:rPr lang="en-GB" sz="1700" dirty="0"/>
              <a:t>We continue to monitor salaries both through external and internal benchmarking and addressing any historical disparities.</a:t>
            </a:r>
          </a:p>
          <a:p>
            <a:pPr marL="0" indent="0" algn="just">
              <a:buNone/>
            </a:pPr>
            <a:r>
              <a:rPr lang="en-GB" sz="1700" dirty="0"/>
              <a:t>In 2023, we saw eight colleagues promoted into new roles. Of these colleagues, six were female. </a:t>
            </a:r>
          </a:p>
          <a:p>
            <a:pPr marL="0" indent="0" algn="just">
              <a:buNone/>
            </a:pPr>
            <a:r>
              <a:rPr lang="en-GB" sz="1700" dirty="0"/>
              <a:t>We continue to encourage colleagues to talk about flexible working and we are proud that we can positively action almost every request that is presented to us. Our management team have been given training specifically on flexible working through our ‘People Essentials’ management development programme. </a:t>
            </a:r>
          </a:p>
          <a:p>
            <a:pPr marL="0" indent="0" algn="just">
              <a:buNone/>
            </a:pPr>
            <a:endParaRPr lang="en-GB" sz="1700" dirty="0"/>
          </a:p>
          <a:p>
            <a:pPr marL="0" indent="0" algn="just">
              <a:buNone/>
            </a:pPr>
            <a:endParaRPr lang="en-GB" sz="1800" dirty="0"/>
          </a:p>
        </p:txBody>
      </p:sp>
    </p:spTree>
    <p:extLst>
      <p:ext uri="{BB962C8B-B14F-4D97-AF65-F5344CB8AC3E}">
        <p14:creationId xmlns:p14="http://schemas.microsoft.com/office/powerpoint/2010/main" val="4134443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379601-F92B-4D0F-B53C-0672BACC7820}"/>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Our commitments in 2024</a:t>
            </a:r>
          </a:p>
        </p:txBody>
      </p:sp>
      <p:sp>
        <p:nvSpPr>
          <p:cNvPr id="13" name="TextBox 12">
            <a:extLst>
              <a:ext uri="{FF2B5EF4-FFF2-40B4-BE49-F238E27FC236}">
                <a16:creationId xmlns:a16="http://schemas.microsoft.com/office/drawing/2014/main" id="{93460914-FAE8-4584-BE20-7C21B10EB571}"/>
              </a:ext>
            </a:extLst>
          </p:cNvPr>
          <p:cNvSpPr txBox="1"/>
          <p:nvPr/>
        </p:nvSpPr>
        <p:spPr>
          <a:xfrm>
            <a:off x="4134810" y="233230"/>
            <a:ext cx="7879064" cy="646331"/>
          </a:xfrm>
          <a:prstGeom prst="rect">
            <a:avLst/>
          </a:prstGeom>
          <a:noFill/>
        </p:spPr>
        <p:txBody>
          <a:bodyPr wrap="square">
            <a:spAutoFit/>
          </a:bodyPr>
          <a:lstStyle/>
          <a:p>
            <a:endParaRPr lang="en-GB" dirty="0"/>
          </a:p>
          <a:p>
            <a:endParaRPr lang="en-GB" dirty="0"/>
          </a:p>
        </p:txBody>
      </p:sp>
      <p:sp>
        <p:nvSpPr>
          <p:cNvPr id="3" name="TextBox 2">
            <a:extLst>
              <a:ext uri="{FF2B5EF4-FFF2-40B4-BE49-F238E27FC236}">
                <a16:creationId xmlns:a16="http://schemas.microsoft.com/office/drawing/2014/main" id="{A0ECB946-565F-FE83-BC12-2EBC096D3902}"/>
              </a:ext>
            </a:extLst>
          </p:cNvPr>
          <p:cNvSpPr txBox="1"/>
          <p:nvPr/>
        </p:nvSpPr>
        <p:spPr>
          <a:xfrm>
            <a:off x="4535651" y="1406568"/>
            <a:ext cx="7237034" cy="4924425"/>
          </a:xfrm>
          <a:prstGeom prst="rect">
            <a:avLst/>
          </a:prstGeom>
          <a:noFill/>
        </p:spPr>
        <p:txBody>
          <a:bodyPr wrap="square" rtlCol="0">
            <a:spAutoFit/>
          </a:bodyPr>
          <a:lstStyle/>
          <a:p>
            <a:r>
              <a:rPr lang="en-GB" sz="1700" dirty="0"/>
              <a:t>Our commitments in 2024 include</a:t>
            </a:r>
          </a:p>
          <a:p>
            <a:endParaRPr lang="en-GB" sz="1700" dirty="0"/>
          </a:p>
          <a:p>
            <a:pPr marL="285750" indent="-285750">
              <a:buFont typeface="Arial" panose="020B0604020202020204" pitchFamily="34" charset="0"/>
              <a:buChar char="•"/>
            </a:pPr>
            <a:r>
              <a:rPr lang="en-GB" sz="1700" dirty="0"/>
              <a:t>Continue to monitor our salaries regularly</a:t>
            </a:r>
          </a:p>
          <a:p>
            <a:pPr marL="285750" indent="-285750">
              <a:buFont typeface="Arial" panose="020B0604020202020204" pitchFamily="34" charset="0"/>
              <a:buChar char="•"/>
            </a:pPr>
            <a:r>
              <a:rPr lang="en-GB" sz="1700" dirty="0"/>
              <a:t>Develop management and leadership training further to ensure we have an inclusive culture with equal access to opportunities across the Jarrold Group.</a:t>
            </a:r>
          </a:p>
          <a:p>
            <a:pPr marL="285750" indent="-285750">
              <a:buFont typeface="Arial" panose="020B0604020202020204" pitchFamily="34" charset="0"/>
              <a:buChar char="•"/>
            </a:pPr>
            <a:r>
              <a:rPr lang="en-GB" sz="1700" dirty="0"/>
              <a:t>Engage colleagues in Equality, Diversity, Inclusion and Belonging initiatives (EDIB)</a:t>
            </a:r>
          </a:p>
          <a:p>
            <a:pPr marL="285750" indent="-285750">
              <a:buFont typeface="Arial" panose="020B0604020202020204" pitchFamily="34" charset="0"/>
              <a:buChar char="•"/>
            </a:pPr>
            <a:r>
              <a:rPr lang="en-GB" sz="1700" dirty="0"/>
              <a:t>Adopt a new People management system to enable us to collect, collate and analyse data a more detailed level of data to inform more decisions around our colleagues, workplace and culture.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625788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896</Words>
  <Application>Microsoft Office PowerPoint</Application>
  <PresentationFormat>Widescreen</PresentationFormat>
  <Paragraphs>82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Jarrold and Sons Ltd</vt:lpstr>
      <vt:lpstr>PowerPoint Presentation</vt:lpstr>
      <vt:lpstr>Jarrold and Sons Ltd</vt:lpstr>
      <vt:lpstr>Our Gender Pay Gap Figures </vt:lpstr>
      <vt:lpstr>Quartile Distribution  (% of male and females) </vt:lpstr>
      <vt:lpstr>PowerPoint Presentation</vt:lpstr>
      <vt:lpstr>PowerPoint Presentation</vt:lpstr>
      <vt:lpstr>Progression, Reward and Work Arrangements </vt:lpstr>
      <vt:lpstr>Our commitments in 2024</vt:lpstr>
      <vt:lpstr>Director of People and Culture Statement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Jarrold and Sons Ltd</dc:title>
  <dc:creator>Laura London</dc:creator>
  <cp:lastModifiedBy>Lynn Rolph</cp:lastModifiedBy>
  <cp:revision>5</cp:revision>
  <dcterms:created xsi:type="dcterms:W3CDTF">2021-09-25T18:47:30Z</dcterms:created>
  <dcterms:modified xsi:type="dcterms:W3CDTF">2024-04-03T08:48:50Z</dcterms:modified>
</cp:coreProperties>
</file>